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948" autoAdjust="0"/>
  </p:normalViewPr>
  <p:slideViewPr>
    <p:cSldViewPr>
      <p:cViewPr varScale="1">
        <p:scale>
          <a:sx n="60" d="100"/>
          <a:sy n="60" d="100"/>
        </p:scale>
        <p:origin x="-165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B1C1F6-833E-4FC4-87BB-868511DA7164}" type="datetimeFigureOut">
              <a:rPr lang="en-US" smtClean="0"/>
              <a:t>12/11/2012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DF14B7-DF5D-4BE0-8F90-01876AA9AE67}" type="slidenum">
              <a:rPr lang="en-US" smtClean="0"/>
              <a:t>‹#›</a:t>
            </a:fld>
            <a:endParaRPr lang="en-US"/>
          </a:p>
        </p:txBody>
      </p:sp>
    </p:spTree>
    <p:extLst>
      <p:ext uri="{BB962C8B-B14F-4D97-AF65-F5344CB8AC3E}">
        <p14:creationId xmlns:p14="http://schemas.microsoft.com/office/powerpoint/2010/main" val="329293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Chapbooks printed on a cheaper paper to keep the prices low. Entertaining Lit=fairy tales, crime stories,</a:t>
            </a:r>
            <a:r>
              <a:rPr lang="en-US" baseline="0" dirty="0" smtClean="0"/>
              <a:t> adventure stories, romances (novels)</a:t>
            </a:r>
            <a:r>
              <a:rPr lang="en-US" dirty="0" smtClean="0"/>
              <a:t> Fairy</a:t>
            </a:r>
            <a:r>
              <a:rPr lang="en-US" baseline="0" dirty="0" smtClean="0"/>
              <a:t> tales began to be printed instead of told orally. Often contained folk wisdom. These stories allowed a break from harsh reality. Almanacs covered many different topics, e.g. woodworking, household repairs, calendars, and jokes. Easy to read, not </a:t>
            </a:r>
            <a:r>
              <a:rPr lang="en-US" baseline="0" dirty="0" smtClean="0"/>
              <a:t>controversial. Political pamphlets: ex: Thomas Paine’s common sense.</a:t>
            </a:r>
            <a:endParaRPr lang="en-US" dirty="0"/>
          </a:p>
        </p:txBody>
      </p:sp>
      <p:sp>
        <p:nvSpPr>
          <p:cNvPr id="4" name="Slide Number Placeholder 3"/>
          <p:cNvSpPr>
            <a:spLocks noGrp="1"/>
          </p:cNvSpPr>
          <p:nvPr>
            <p:ph type="sldNum" sz="quarter" idx="10"/>
          </p:nvPr>
        </p:nvSpPr>
        <p:spPr/>
        <p:txBody>
          <a:bodyPr/>
          <a:lstStyle/>
          <a:p>
            <a:fld id="{1CDF14B7-DF5D-4BE0-8F90-01876AA9AE67}" type="slidenum">
              <a:rPr lang="en-US" smtClean="0"/>
              <a:t>2</a:t>
            </a:fld>
            <a:endParaRPr lang="en-US"/>
          </a:p>
        </p:txBody>
      </p:sp>
    </p:spTree>
    <p:extLst>
      <p:ext uri="{BB962C8B-B14F-4D97-AF65-F5344CB8AC3E}">
        <p14:creationId xmlns:p14="http://schemas.microsoft.com/office/powerpoint/2010/main" val="902206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Chapbooks and Jonathan</a:t>
            </a:r>
            <a:r>
              <a:rPr lang="en-US" baseline="0" dirty="0" smtClean="0"/>
              <a:t> Swift’s </a:t>
            </a:r>
            <a:r>
              <a:rPr lang="en-US" i="1" baseline="0" dirty="0" smtClean="0"/>
              <a:t>Gulliver’s Travels</a:t>
            </a:r>
            <a:r>
              <a:rPr lang="en-US" i="0" baseline="0" dirty="0" smtClean="0"/>
              <a:t> , an example of an adventure story</a:t>
            </a:r>
            <a:endParaRPr lang="en-US" dirty="0"/>
          </a:p>
        </p:txBody>
      </p:sp>
      <p:sp>
        <p:nvSpPr>
          <p:cNvPr id="4" name="Slide Number Placeholder 3"/>
          <p:cNvSpPr>
            <a:spLocks noGrp="1"/>
          </p:cNvSpPr>
          <p:nvPr>
            <p:ph type="sldNum" sz="quarter" idx="10"/>
          </p:nvPr>
        </p:nvSpPr>
        <p:spPr/>
        <p:txBody>
          <a:bodyPr/>
          <a:lstStyle/>
          <a:p>
            <a:fld id="{1CDF14B7-DF5D-4BE0-8F90-01876AA9AE67}" type="slidenum">
              <a:rPr lang="en-US" smtClean="0"/>
              <a:t>3</a:t>
            </a:fld>
            <a:endParaRPr lang="en-US"/>
          </a:p>
        </p:txBody>
      </p:sp>
    </p:spTree>
    <p:extLst>
      <p:ext uri="{BB962C8B-B14F-4D97-AF65-F5344CB8AC3E}">
        <p14:creationId xmlns:p14="http://schemas.microsoft.com/office/powerpoint/2010/main" val="168546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Oral</a:t>
            </a:r>
            <a:r>
              <a:rPr lang="en-US" baseline="0" dirty="0" smtClean="0"/>
              <a:t> tradition still a large part of village life. Families would gather together to talk, tell stories, and sing songs. Men gathered at the pub to drink and talk, and women would go over to each other’s houses to sew and spin while talking. </a:t>
            </a:r>
          </a:p>
          <a:p>
            <a:r>
              <a:rPr lang="en-US" baseline="0" dirty="0" smtClean="0"/>
              <a:t>Towns and cities had a wider variety of culture. There were urban fairs, which would have different foods, magicians, and freak shows. </a:t>
            </a:r>
          </a:p>
          <a:p>
            <a:r>
              <a:rPr lang="en-US" baseline="0" dirty="0" smtClean="0"/>
              <a:t>Spectator sports, ex. Boxing, allowed businessmen to make a profit while enjoying themselves.</a:t>
            </a:r>
          </a:p>
          <a:p>
            <a:r>
              <a:rPr lang="en-US" baseline="0" dirty="0" smtClean="0"/>
              <a:t>Bloods sports, ex. Bull-baiting and cockfighting. Animals for these sports would be specially bred. </a:t>
            </a:r>
          </a:p>
          <a:p>
            <a:r>
              <a:rPr lang="en-US" baseline="0" dirty="0" smtClean="0"/>
              <a:t>Carnival-few days before Lent, a huge party with drinking, masquerading, and dancing was held. </a:t>
            </a:r>
            <a:endParaRPr lang="en-US" dirty="0"/>
          </a:p>
        </p:txBody>
      </p:sp>
      <p:sp>
        <p:nvSpPr>
          <p:cNvPr id="4" name="Slide Number Placeholder 3"/>
          <p:cNvSpPr>
            <a:spLocks noGrp="1"/>
          </p:cNvSpPr>
          <p:nvPr>
            <p:ph type="sldNum" sz="quarter" idx="10"/>
          </p:nvPr>
        </p:nvSpPr>
        <p:spPr/>
        <p:txBody>
          <a:bodyPr/>
          <a:lstStyle/>
          <a:p>
            <a:fld id="{1CDF14B7-DF5D-4BE0-8F90-01876AA9AE67}" type="slidenum">
              <a:rPr lang="en-US" smtClean="0"/>
              <a:t>4</a:t>
            </a:fld>
            <a:endParaRPr lang="en-US"/>
          </a:p>
        </p:txBody>
      </p:sp>
    </p:spTree>
    <p:extLst>
      <p:ext uri="{BB962C8B-B14F-4D97-AF65-F5344CB8AC3E}">
        <p14:creationId xmlns:p14="http://schemas.microsoft.com/office/powerpoint/2010/main" val="1277431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Pictures: cockfighting</a:t>
            </a:r>
            <a:r>
              <a:rPr lang="en-US" baseline="0" dirty="0" smtClean="0"/>
              <a:t> spurs and a picture </a:t>
            </a:r>
            <a:r>
              <a:rPr lang="en-US" baseline="0" smtClean="0"/>
              <a:t>of carnival</a:t>
            </a:r>
            <a:endParaRPr lang="en-US"/>
          </a:p>
        </p:txBody>
      </p:sp>
      <p:sp>
        <p:nvSpPr>
          <p:cNvPr id="4" name="Slide Number Placeholder 3"/>
          <p:cNvSpPr>
            <a:spLocks noGrp="1"/>
          </p:cNvSpPr>
          <p:nvPr>
            <p:ph type="sldNum" sz="quarter" idx="10"/>
          </p:nvPr>
        </p:nvSpPr>
        <p:spPr/>
        <p:txBody>
          <a:bodyPr/>
          <a:lstStyle/>
          <a:p>
            <a:fld id="{1CDF14B7-DF5D-4BE0-8F90-01876AA9AE67}" type="slidenum">
              <a:rPr lang="en-US" smtClean="0"/>
              <a:t>5</a:t>
            </a:fld>
            <a:endParaRPr lang="en-US"/>
          </a:p>
        </p:txBody>
      </p:sp>
    </p:spTree>
    <p:extLst>
      <p:ext uri="{BB962C8B-B14F-4D97-AF65-F5344CB8AC3E}">
        <p14:creationId xmlns:p14="http://schemas.microsoft.com/office/powerpoint/2010/main" val="2964356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1434512-1E9A-4496-B8FC-DCB2A23C1D71}" type="datetimeFigureOut">
              <a:rPr lang="en-US" smtClean="0"/>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C134E7-6C9B-4E9B-9FFF-C5FF1D49E943}"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434512-1E9A-4496-B8FC-DCB2A23C1D71}" type="datetimeFigureOut">
              <a:rPr lang="en-US" smtClean="0"/>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C134E7-6C9B-4E9B-9FFF-C5FF1D49E943}"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434512-1E9A-4496-B8FC-DCB2A23C1D71}" type="datetimeFigureOut">
              <a:rPr lang="en-US" smtClean="0"/>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C134E7-6C9B-4E9B-9FFF-C5FF1D49E943}"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434512-1E9A-4496-B8FC-DCB2A23C1D71}" type="datetimeFigureOut">
              <a:rPr lang="en-US" smtClean="0"/>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C134E7-6C9B-4E9B-9FFF-C5FF1D49E943}"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434512-1E9A-4496-B8FC-DCB2A23C1D71}" type="datetimeFigureOut">
              <a:rPr lang="en-US" smtClean="0"/>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C134E7-6C9B-4E9B-9FFF-C5FF1D49E943}"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1434512-1E9A-4496-B8FC-DCB2A23C1D71}" type="datetimeFigureOut">
              <a:rPr lang="en-US" smtClean="0"/>
              <a:t>12/11/2012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C134E7-6C9B-4E9B-9FFF-C5FF1D49E943}"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434512-1E9A-4496-B8FC-DCB2A23C1D71}" type="datetimeFigureOut">
              <a:rPr lang="en-US" smtClean="0"/>
              <a:t>12/11/2012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C134E7-6C9B-4E9B-9FFF-C5FF1D49E943}"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434512-1E9A-4496-B8FC-DCB2A23C1D71}" type="datetimeFigureOut">
              <a:rPr lang="en-US" smtClean="0"/>
              <a:t>12/11/2012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C134E7-6C9B-4E9B-9FFF-C5FF1D49E943}"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434512-1E9A-4496-B8FC-DCB2A23C1D71}" type="datetimeFigureOut">
              <a:rPr lang="en-US" smtClean="0"/>
              <a:t>12/11/2012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C134E7-6C9B-4E9B-9FFF-C5FF1D49E943}"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434512-1E9A-4496-B8FC-DCB2A23C1D71}" type="datetimeFigureOut">
              <a:rPr lang="en-US" smtClean="0"/>
              <a:t>12/11/2012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C134E7-6C9B-4E9B-9FFF-C5FF1D49E943}"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A1434512-1E9A-4496-B8FC-DCB2A23C1D71}" type="datetimeFigureOut">
              <a:rPr lang="en-US" smtClean="0"/>
              <a:t>12/11/2012</a:t>
            </a:fld>
            <a:endParaRPr lang="en-US"/>
          </a:p>
        </p:txBody>
      </p:sp>
      <p:sp>
        <p:nvSpPr>
          <p:cNvPr id="9" name="Slide Number Placeholder 8"/>
          <p:cNvSpPr>
            <a:spLocks noGrp="1"/>
          </p:cNvSpPr>
          <p:nvPr>
            <p:ph type="sldNum" sz="quarter" idx="11"/>
          </p:nvPr>
        </p:nvSpPr>
        <p:spPr/>
        <p:txBody>
          <a:bodyPr/>
          <a:lstStyle/>
          <a:p>
            <a:fld id="{84C134E7-6C9B-4E9B-9FFF-C5FF1D49E943}"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4C134E7-6C9B-4E9B-9FFF-C5FF1D49E943}"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A1434512-1E9A-4496-B8FC-DCB2A23C1D71}" type="datetimeFigureOut">
              <a:rPr lang="en-US" smtClean="0"/>
              <a:t>12/11/2012</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Popular Literature, Leisure, and Recreation</a:t>
            </a:r>
            <a:endParaRPr lang="en-US" dirty="0"/>
          </a:p>
        </p:txBody>
      </p:sp>
      <p:sp>
        <p:nvSpPr>
          <p:cNvPr id="3" name="Subtitle 2"/>
          <p:cNvSpPr>
            <a:spLocks noGrp="1"/>
          </p:cNvSpPr>
          <p:nvPr>
            <p:ph type="subTitle" idx="1"/>
          </p:nvPr>
        </p:nvSpPr>
        <p:spPr/>
        <p:txBody>
          <a:bodyPr/>
          <a:lstStyle/>
          <a:p>
            <a:r>
              <a:rPr lang="en-US" dirty="0" smtClean="0"/>
              <a:t>Katie Beckman</a:t>
            </a:r>
          </a:p>
          <a:p>
            <a:r>
              <a:rPr lang="en-US" dirty="0" smtClean="0"/>
              <a:t>Eric </a:t>
            </a:r>
            <a:r>
              <a:rPr lang="en-US" dirty="0" err="1" smtClean="0"/>
              <a:t>Voisin</a:t>
            </a:r>
            <a:endParaRPr lang="en-US" dirty="0"/>
          </a:p>
        </p:txBody>
      </p:sp>
    </p:spTree>
    <p:extLst>
      <p:ext uri="{BB962C8B-B14F-4D97-AF65-F5344CB8AC3E}">
        <p14:creationId xmlns:p14="http://schemas.microsoft.com/office/powerpoint/2010/main" val="1640959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a:t>
            </a:r>
            <a:endParaRPr lang="en-US" dirty="0"/>
          </a:p>
        </p:txBody>
      </p:sp>
      <p:sp>
        <p:nvSpPr>
          <p:cNvPr id="3" name="Content Placeholder 2"/>
          <p:cNvSpPr>
            <a:spLocks noGrp="1"/>
          </p:cNvSpPr>
          <p:nvPr>
            <p:ph idx="1"/>
          </p:nvPr>
        </p:nvSpPr>
        <p:spPr>
          <a:xfrm>
            <a:off x="228600" y="1600200"/>
            <a:ext cx="8229600" cy="4876800"/>
          </a:xfrm>
        </p:spPr>
        <p:txBody>
          <a:bodyPr>
            <a:normAutofit/>
          </a:bodyPr>
          <a:lstStyle/>
          <a:p>
            <a:r>
              <a:rPr lang="en-US" dirty="0" smtClean="0"/>
              <a:t>Dramatic rise in literacy rates between 1600 and 1800</a:t>
            </a:r>
          </a:p>
          <a:p>
            <a:r>
              <a:rPr lang="en-US" dirty="0" smtClean="0"/>
              <a:t>Bible still most popular</a:t>
            </a:r>
          </a:p>
          <a:p>
            <a:r>
              <a:rPr lang="en-US" dirty="0" smtClean="0"/>
              <a:t>New types of literature:</a:t>
            </a:r>
          </a:p>
          <a:p>
            <a:pPr lvl="1"/>
            <a:r>
              <a:rPr lang="en-US" dirty="0" smtClean="0"/>
              <a:t>Chapbooks</a:t>
            </a:r>
          </a:p>
          <a:p>
            <a:pPr lvl="1"/>
            <a:r>
              <a:rPr lang="en-US" dirty="0" smtClean="0"/>
              <a:t>Entertaining stories</a:t>
            </a:r>
          </a:p>
          <a:p>
            <a:pPr lvl="1"/>
            <a:r>
              <a:rPr lang="en-US" dirty="0" smtClean="0"/>
              <a:t>Manuals and almanacs</a:t>
            </a:r>
          </a:p>
          <a:p>
            <a:pPr lvl="1"/>
            <a:r>
              <a:rPr lang="en-US" dirty="0" smtClean="0"/>
              <a:t>Political pamphlets</a:t>
            </a:r>
          </a:p>
          <a:p>
            <a:pPr lvl="0"/>
            <a:r>
              <a:rPr lang="en-US" sz="3000" dirty="0" smtClean="0">
                <a:solidFill>
                  <a:prstClr val="black"/>
                </a:solidFill>
              </a:rPr>
              <a:t>Popular </a:t>
            </a:r>
            <a:r>
              <a:rPr lang="en-US" sz="3000" dirty="0">
                <a:solidFill>
                  <a:prstClr val="black"/>
                </a:solidFill>
              </a:rPr>
              <a:t>literature became more consistent across classes</a:t>
            </a:r>
          </a:p>
          <a:p>
            <a:pPr lvl="1"/>
            <a:endParaRPr lang="en-US" dirty="0" smtClean="0"/>
          </a:p>
        </p:txBody>
      </p:sp>
    </p:spTree>
    <p:extLst>
      <p:ext uri="{BB962C8B-B14F-4D97-AF65-F5344CB8AC3E}">
        <p14:creationId xmlns:p14="http://schemas.microsoft.com/office/powerpoint/2010/main" val="216705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905000"/>
            <a:ext cx="3841502"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838200"/>
            <a:ext cx="2757228" cy="414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7513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Leisure and Recreation</a:t>
            </a:r>
            <a:endParaRPr lang="en-US" dirty="0"/>
          </a:p>
        </p:txBody>
      </p:sp>
      <p:sp>
        <p:nvSpPr>
          <p:cNvPr id="3" name="Content Placeholder 2"/>
          <p:cNvSpPr>
            <a:spLocks noGrp="1"/>
          </p:cNvSpPr>
          <p:nvPr>
            <p:ph idx="1"/>
          </p:nvPr>
        </p:nvSpPr>
        <p:spPr/>
        <p:txBody>
          <a:bodyPr/>
          <a:lstStyle/>
          <a:p>
            <a:r>
              <a:rPr lang="en-US" dirty="0" smtClean="0"/>
              <a:t>Spectator Sports</a:t>
            </a:r>
          </a:p>
          <a:p>
            <a:pPr lvl="1"/>
            <a:r>
              <a:rPr lang="en-US" dirty="0" smtClean="0"/>
              <a:t>Blood Sports</a:t>
            </a:r>
          </a:p>
          <a:p>
            <a:pPr lvl="0"/>
            <a:r>
              <a:rPr lang="en-US" dirty="0">
                <a:solidFill>
                  <a:prstClr val="black"/>
                </a:solidFill>
              </a:rPr>
              <a:t>Carnivals</a:t>
            </a:r>
          </a:p>
          <a:p>
            <a:pPr lvl="0"/>
            <a:endParaRPr lang="en-US" dirty="0" smtClean="0">
              <a:solidFill>
                <a:prstClr val="black"/>
              </a:solidFill>
            </a:endParaRPr>
          </a:p>
          <a:p>
            <a:pPr lvl="0"/>
            <a:endParaRPr lang="en-US" dirty="0">
              <a:solidFill>
                <a:prstClr val="black"/>
              </a:solidFill>
            </a:endParaRPr>
          </a:p>
          <a:p>
            <a:pPr marL="457200" lvl="1" indent="0">
              <a:buNone/>
            </a:pPr>
            <a:endParaRPr lang="en-US" dirty="0" smtClean="0"/>
          </a:p>
        </p:txBody>
      </p:sp>
    </p:spTree>
    <p:extLst>
      <p:ext uri="{BB962C8B-B14F-4D97-AF65-F5344CB8AC3E}">
        <p14:creationId xmlns:p14="http://schemas.microsoft.com/office/powerpoint/2010/main" val="2724979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648200"/>
            <a:ext cx="8229600" cy="1477963"/>
          </a:xfrm>
        </p:spPr>
        <p:txBody>
          <a:bodyPr/>
          <a:lstStyle/>
          <a:p>
            <a:pPr marL="0" indent="0">
              <a:buNone/>
            </a:pPr>
            <a:r>
              <a:rPr lang="en-US" dirty="0" smtClean="0"/>
              <a:t>Some nobles </a:t>
            </a:r>
            <a:r>
              <a:rPr lang="en-US" dirty="0" smtClean="0"/>
              <a:t>and </a:t>
            </a:r>
            <a:r>
              <a:rPr lang="en-US" dirty="0" smtClean="0"/>
              <a:t>many </a:t>
            </a:r>
            <a:r>
              <a:rPr lang="en-US" dirty="0" smtClean="0"/>
              <a:t>clergy members </a:t>
            </a:r>
            <a:r>
              <a:rPr lang="en-US" dirty="0" smtClean="0"/>
              <a:t>viewed these forms of entertainment as vulgar and pagan</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345064"/>
            <a:ext cx="4256087" cy="281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descr="https://encrypted-tbn0.gstatic.com/images?q=tbn:ANd9GcR8-DutHDkFHX3ajAMJ-HbHAQikLxWjXnouM8nvq6mhjxjmYin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682324"/>
            <a:ext cx="3076575" cy="20473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4623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31</TotalTime>
  <Words>310</Words>
  <Application>Microsoft Office PowerPoint</Application>
  <PresentationFormat>On-screen Show (4:3)</PresentationFormat>
  <Paragraphs>30</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Adjacency</vt:lpstr>
      <vt:lpstr>Popular Literature, Leisure, and Recreation</vt:lpstr>
      <vt:lpstr>Literature</vt:lpstr>
      <vt:lpstr>PowerPoint Presentation</vt:lpstr>
      <vt:lpstr>Leisure and Recreation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Katie Beckman</dc:creator>
  <cp:lastModifiedBy>Katie Beckman</cp:lastModifiedBy>
  <cp:revision>4</cp:revision>
  <dcterms:created xsi:type="dcterms:W3CDTF">2012-12-10T12:09:05Z</dcterms:created>
  <dcterms:modified xsi:type="dcterms:W3CDTF">2012-12-11T12:08:38Z</dcterms:modified>
</cp:coreProperties>
</file>